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2" r:id="rId1"/>
  </p:sldMasterIdLst>
  <p:sldIdLst>
    <p:sldId id="256" r:id="rId2"/>
    <p:sldId id="259" r:id="rId3"/>
    <p:sldId id="260" r:id="rId4"/>
    <p:sldId id="261" r:id="rId5"/>
    <p:sldId id="264" r:id="rId6"/>
    <p:sldId id="262"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5/25/2020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0885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5/25/2020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07128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5/25/2020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234204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5/25/2020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892757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5/25/2020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52971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5/25/2020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65744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5/25/2020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60408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5/25/2020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778150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5/25/2020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45741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5/25/2020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55009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5/25/2020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357089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5/25/2020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1414346538"/>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65" r:id="rId6"/>
    <p:sldLayoutId id="2147483761" r:id="rId7"/>
    <p:sldLayoutId id="2147483762" r:id="rId8"/>
    <p:sldLayoutId id="2147483763" r:id="rId9"/>
    <p:sldLayoutId id="2147483764" r:id="rId10"/>
    <p:sldLayoutId id="214748376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18 Best Cloud Computing Platforms for Mid-sized Businesses ...">
            <a:extLst>
              <a:ext uri="{FF2B5EF4-FFF2-40B4-BE49-F238E27FC236}">
                <a16:creationId xmlns:a16="http://schemas.microsoft.com/office/drawing/2014/main" id="{8A3F0B84-5DD3-4E85-BD52-BEB883C077F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298" t="7574" b="1517"/>
          <a:stretch/>
        </p:blipFill>
        <p:spPr bwMode="auto">
          <a:xfrm>
            <a:off x="156465" y="1554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gs>
              <a:gs pos="30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E69AF8-9B34-41D5-894A-F00F24BB7E67}"/>
              </a:ext>
            </a:extLst>
          </p:cNvPr>
          <p:cNvSpPr>
            <a:spLocks noGrp="1"/>
          </p:cNvSpPr>
          <p:nvPr>
            <p:ph type="ctrTitle"/>
          </p:nvPr>
        </p:nvSpPr>
        <p:spPr>
          <a:xfrm>
            <a:off x="7848600" y="834394"/>
            <a:ext cx="4023360" cy="3204134"/>
          </a:xfrm>
        </p:spPr>
        <p:txBody>
          <a:bodyPr anchor="b">
            <a:normAutofit/>
          </a:bodyPr>
          <a:lstStyle/>
          <a:p>
            <a:r>
              <a:rPr lang="en-US" sz="4800" dirty="0">
                <a:latin typeface="Arial Black" panose="020B0A04020102020204" pitchFamily="34" charset="0"/>
              </a:rPr>
              <a:t>Cloud Computing</a:t>
            </a:r>
          </a:p>
        </p:txBody>
      </p:sp>
      <p:sp>
        <p:nvSpPr>
          <p:cNvPr id="3" name="Subtitle 2">
            <a:extLst>
              <a:ext uri="{FF2B5EF4-FFF2-40B4-BE49-F238E27FC236}">
                <a16:creationId xmlns:a16="http://schemas.microsoft.com/office/drawing/2014/main" id="{DDDAAECA-3E63-48F1-AC03-71A1504D4326}"/>
              </a:ext>
            </a:extLst>
          </p:cNvPr>
          <p:cNvSpPr>
            <a:spLocks noGrp="1"/>
          </p:cNvSpPr>
          <p:nvPr>
            <p:ph type="subTitle" idx="1"/>
          </p:nvPr>
        </p:nvSpPr>
        <p:spPr>
          <a:xfrm>
            <a:off x="7701280" y="4656648"/>
            <a:ext cx="4170680" cy="1937192"/>
          </a:xfrm>
        </p:spPr>
        <p:txBody>
          <a:bodyPr>
            <a:normAutofit/>
          </a:bodyPr>
          <a:lstStyle/>
          <a:p>
            <a:r>
              <a:rPr lang="en-US" sz="1400" dirty="0"/>
              <a:t>Cloud computing is the on-demand delivery of IT resources over the Internet with pay-as-you-go pricing. Instead of buying, owning, and maintaining physical data centers and servers, you can access technology services, such as computing power, storage, and databases, on an as-needed basis from a cloud provider.</a:t>
            </a:r>
            <a:endParaRPr lang="en-US" sz="1100" dirty="0"/>
          </a:p>
        </p:txBody>
      </p:sp>
      <p:sp>
        <p:nvSpPr>
          <p:cNvPr id="139" name="Rectangle 13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967532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78193-8B5E-47DF-A630-29A847184A43}"/>
              </a:ext>
            </a:extLst>
          </p:cNvPr>
          <p:cNvSpPr>
            <a:spLocks noGrp="1"/>
          </p:cNvSpPr>
          <p:nvPr>
            <p:ph type="title"/>
          </p:nvPr>
        </p:nvSpPr>
        <p:spPr>
          <a:xfrm>
            <a:off x="650240" y="0"/>
            <a:ext cx="11043920" cy="1960880"/>
          </a:xfrm>
          <a:solidFill>
            <a:schemeClr val="tx1">
              <a:lumMod val="95000"/>
              <a:lumOff val="5000"/>
            </a:schemeClr>
          </a:solidFill>
        </p:spPr>
        <p:txBody>
          <a:bodyPr>
            <a:normAutofit/>
          </a:bodyPr>
          <a:lstStyle/>
          <a:p>
            <a:r>
              <a:rPr lang="en-US" sz="7200" b="1" dirty="0">
                <a:solidFill>
                  <a:schemeClr val="bg1"/>
                </a:solidFill>
              </a:rPr>
              <a:t>Benefits of Cloud </a:t>
            </a:r>
          </a:p>
        </p:txBody>
      </p:sp>
      <p:sp>
        <p:nvSpPr>
          <p:cNvPr id="3" name="Content Placeholder 2">
            <a:extLst>
              <a:ext uri="{FF2B5EF4-FFF2-40B4-BE49-F238E27FC236}">
                <a16:creationId xmlns:a16="http://schemas.microsoft.com/office/drawing/2014/main" id="{9BC4CAD6-52A1-46DC-990D-0E54A1739EC6}"/>
              </a:ext>
            </a:extLst>
          </p:cNvPr>
          <p:cNvSpPr>
            <a:spLocks noGrp="1"/>
          </p:cNvSpPr>
          <p:nvPr>
            <p:ph idx="1"/>
          </p:nvPr>
        </p:nvSpPr>
        <p:spPr/>
        <p:style>
          <a:lnRef idx="0">
            <a:schemeClr val="dk1"/>
          </a:lnRef>
          <a:fillRef idx="3">
            <a:schemeClr val="dk1"/>
          </a:fillRef>
          <a:effectRef idx="3">
            <a:schemeClr val="dk1"/>
          </a:effectRef>
          <a:fontRef idx="minor">
            <a:schemeClr val="lt1"/>
          </a:fontRef>
        </p:style>
        <p:txBody>
          <a:bodyPr>
            <a:normAutofit lnSpcReduction="10000"/>
          </a:bodyPr>
          <a:lstStyle/>
          <a:p>
            <a:pPr marL="0" indent="0">
              <a:buNone/>
            </a:pPr>
            <a:r>
              <a:rPr lang="en-US" b="1" dirty="0">
                <a:solidFill>
                  <a:schemeClr val="bg1"/>
                </a:solidFill>
              </a:rPr>
              <a:t>Agility</a:t>
            </a:r>
          </a:p>
          <a:p>
            <a:r>
              <a:rPr lang="en-US" dirty="0">
                <a:solidFill>
                  <a:schemeClr val="bg1"/>
                </a:solidFill>
              </a:rPr>
              <a:t>The cloud gives you easy access to a broad range of technologies so that you can innovate faster and build nearly anything that you can imagine. You can quickly spin up resources as you need them–from infrastructure services, such as compute, storage, and databases, to Internet of Things, machine learning, data lakes and analytics, and much more.</a:t>
            </a:r>
          </a:p>
          <a:p>
            <a:endParaRPr lang="en-US" dirty="0"/>
          </a:p>
        </p:txBody>
      </p:sp>
    </p:spTree>
    <p:extLst>
      <p:ext uri="{BB962C8B-B14F-4D97-AF65-F5344CB8AC3E}">
        <p14:creationId xmlns:p14="http://schemas.microsoft.com/office/powerpoint/2010/main" val="17287448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78193-8B5E-47DF-A630-29A847184A43}"/>
              </a:ext>
            </a:extLst>
          </p:cNvPr>
          <p:cNvSpPr>
            <a:spLocks noGrp="1"/>
          </p:cNvSpPr>
          <p:nvPr>
            <p:ph type="title"/>
          </p:nvPr>
        </p:nvSpPr>
        <p:spPr>
          <a:xfrm>
            <a:off x="650240" y="0"/>
            <a:ext cx="11043920" cy="1960880"/>
          </a:xfrm>
          <a:solidFill>
            <a:schemeClr val="tx1">
              <a:lumMod val="95000"/>
              <a:lumOff val="5000"/>
            </a:schemeClr>
          </a:solidFill>
        </p:spPr>
        <p:txBody>
          <a:bodyPr>
            <a:normAutofit/>
          </a:bodyPr>
          <a:lstStyle/>
          <a:p>
            <a:r>
              <a:rPr lang="en-US" sz="7200" b="1" dirty="0">
                <a:solidFill>
                  <a:schemeClr val="bg1"/>
                </a:solidFill>
              </a:rPr>
              <a:t>Benefits of Cloud </a:t>
            </a:r>
          </a:p>
        </p:txBody>
      </p:sp>
      <p:sp>
        <p:nvSpPr>
          <p:cNvPr id="3" name="Content Placeholder 2">
            <a:extLst>
              <a:ext uri="{FF2B5EF4-FFF2-40B4-BE49-F238E27FC236}">
                <a16:creationId xmlns:a16="http://schemas.microsoft.com/office/drawing/2014/main" id="{9BC4CAD6-52A1-46DC-990D-0E54A1739EC6}"/>
              </a:ext>
            </a:extLst>
          </p:cNvPr>
          <p:cNvSpPr>
            <a:spLocks noGrp="1"/>
          </p:cNvSpPr>
          <p:nvPr>
            <p:ph idx="1"/>
          </p:nvPr>
        </p:nvSpPr>
        <p:spPr/>
        <p:style>
          <a:lnRef idx="0">
            <a:schemeClr val="dk1"/>
          </a:lnRef>
          <a:fillRef idx="3">
            <a:schemeClr val="dk1"/>
          </a:fillRef>
          <a:effectRef idx="3">
            <a:schemeClr val="dk1"/>
          </a:effectRef>
          <a:fontRef idx="minor">
            <a:schemeClr val="lt1"/>
          </a:fontRef>
        </p:style>
        <p:txBody>
          <a:bodyPr>
            <a:normAutofit/>
          </a:bodyPr>
          <a:lstStyle/>
          <a:p>
            <a:pPr marL="0" indent="0">
              <a:buNone/>
            </a:pPr>
            <a:r>
              <a:rPr lang="en-US" b="1" dirty="0">
                <a:solidFill>
                  <a:schemeClr val="bg1"/>
                </a:solidFill>
              </a:rPr>
              <a:t>Elasticity</a:t>
            </a:r>
          </a:p>
          <a:p>
            <a:r>
              <a:rPr lang="en-US" dirty="0"/>
              <a:t>With cloud computing, you don’t have to over-provision resources up front to handle peak levels of business activity in the future. Instead, you provision the amount of resources that you actually need. You can scale these resources up or down to instantly to grow and shrink capacity as your business needs change.</a:t>
            </a:r>
          </a:p>
        </p:txBody>
      </p:sp>
    </p:spTree>
    <p:extLst>
      <p:ext uri="{BB962C8B-B14F-4D97-AF65-F5344CB8AC3E}">
        <p14:creationId xmlns:p14="http://schemas.microsoft.com/office/powerpoint/2010/main" val="3446047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78193-8B5E-47DF-A630-29A847184A43}"/>
              </a:ext>
            </a:extLst>
          </p:cNvPr>
          <p:cNvSpPr>
            <a:spLocks noGrp="1"/>
          </p:cNvSpPr>
          <p:nvPr>
            <p:ph type="title"/>
          </p:nvPr>
        </p:nvSpPr>
        <p:spPr>
          <a:xfrm>
            <a:off x="650240" y="0"/>
            <a:ext cx="11043920" cy="1960880"/>
          </a:xfrm>
          <a:solidFill>
            <a:schemeClr val="tx1">
              <a:lumMod val="95000"/>
              <a:lumOff val="5000"/>
            </a:schemeClr>
          </a:solidFill>
        </p:spPr>
        <p:txBody>
          <a:bodyPr>
            <a:normAutofit/>
          </a:bodyPr>
          <a:lstStyle/>
          <a:p>
            <a:r>
              <a:rPr lang="en-US" sz="7200" b="1" dirty="0">
                <a:solidFill>
                  <a:schemeClr val="bg1"/>
                </a:solidFill>
              </a:rPr>
              <a:t>Benefits of Cloud </a:t>
            </a:r>
          </a:p>
        </p:txBody>
      </p:sp>
      <p:sp>
        <p:nvSpPr>
          <p:cNvPr id="3" name="Content Placeholder 2">
            <a:extLst>
              <a:ext uri="{FF2B5EF4-FFF2-40B4-BE49-F238E27FC236}">
                <a16:creationId xmlns:a16="http://schemas.microsoft.com/office/drawing/2014/main" id="{9BC4CAD6-52A1-46DC-990D-0E54A1739EC6}"/>
              </a:ext>
            </a:extLst>
          </p:cNvPr>
          <p:cNvSpPr>
            <a:spLocks noGrp="1"/>
          </p:cNvSpPr>
          <p:nvPr>
            <p:ph idx="1"/>
          </p:nvPr>
        </p:nvSpPr>
        <p:spPr/>
        <p:style>
          <a:lnRef idx="0">
            <a:schemeClr val="dk1"/>
          </a:lnRef>
          <a:fillRef idx="3">
            <a:schemeClr val="dk1"/>
          </a:fillRef>
          <a:effectRef idx="3">
            <a:schemeClr val="dk1"/>
          </a:effectRef>
          <a:fontRef idx="minor">
            <a:schemeClr val="lt1"/>
          </a:fontRef>
        </p:style>
        <p:txBody>
          <a:bodyPr>
            <a:normAutofit/>
          </a:bodyPr>
          <a:lstStyle/>
          <a:p>
            <a:pPr marL="0" indent="0">
              <a:buNone/>
            </a:pPr>
            <a:r>
              <a:rPr lang="en-US" b="1" dirty="0"/>
              <a:t>Cost savings</a:t>
            </a:r>
          </a:p>
          <a:p>
            <a:r>
              <a:rPr lang="en-US" dirty="0"/>
              <a:t>The cloud allows you to trade capital expenses (such as data centers and physical servers) for variable expenses, and only pay for IT as you consume it. Plus, the variable expenses are much lower than what you would pay to do it yourself because of the economies of scale. </a:t>
            </a:r>
          </a:p>
          <a:p>
            <a:endParaRPr lang="en-US" dirty="0"/>
          </a:p>
        </p:txBody>
      </p:sp>
    </p:spTree>
    <p:extLst>
      <p:ext uri="{BB962C8B-B14F-4D97-AF65-F5344CB8AC3E}">
        <p14:creationId xmlns:p14="http://schemas.microsoft.com/office/powerpoint/2010/main" val="4290988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78193-8B5E-47DF-A630-29A847184A43}"/>
              </a:ext>
            </a:extLst>
          </p:cNvPr>
          <p:cNvSpPr>
            <a:spLocks noGrp="1"/>
          </p:cNvSpPr>
          <p:nvPr>
            <p:ph type="title"/>
          </p:nvPr>
        </p:nvSpPr>
        <p:spPr>
          <a:xfrm>
            <a:off x="650240" y="0"/>
            <a:ext cx="11043920" cy="1960880"/>
          </a:xfrm>
          <a:solidFill>
            <a:schemeClr val="tx1">
              <a:lumMod val="95000"/>
              <a:lumOff val="5000"/>
            </a:schemeClr>
          </a:solidFill>
        </p:spPr>
        <p:txBody>
          <a:bodyPr>
            <a:normAutofit/>
          </a:bodyPr>
          <a:lstStyle/>
          <a:p>
            <a:r>
              <a:rPr lang="en-US" sz="7200" b="1" dirty="0">
                <a:solidFill>
                  <a:schemeClr val="bg1"/>
                </a:solidFill>
              </a:rPr>
              <a:t>Benefits of Cloud </a:t>
            </a:r>
          </a:p>
        </p:txBody>
      </p:sp>
      <p:sp>
        <p:nvSpPr>
          <p:cNvPr id="3" name="Content Placeholder 2">
            <a:extLst>
              <a:ext uri="{FF2B5EF4-FFF2-40B4-BE49-F238E27FC236}">
                <a16:creationId xmlns:a16="http://schemas.microsoft.com/office/drawing/2014/main" id="{9BC4CAD6-52A1-46DC-990D-0E54A1739EC6}"/>
              </a:ext>
            </a:extLst>
          </p:cNvPr>
          <p:cNvSpPr>
            <a:spLocks noGrp="1"/>
          </p:cNvSpPr>
          <p:nvPr>
            <p:ph idx="1"/>
          </p:nvPr>
        </p:nvSpPr>
        <p:spPr>
          <a:xfrm>
            <a:off x="1088136" y="2843784"/>
            <a:ext cx="10168128" cy="1960880"/>
          </a:xfrm>
        </p:spPr>
        <p:style>
          <a:lnRef idx="0">
            <a:schemeClr val="dk1"/>
          </a:lnRef>
          <a:fillRef idx="3">
            <a:schemeClr val="dk1"/>
          </a:fillRef>
          <a:effectRef idx="3">
            <a:schemeClr val="dk1"/>
          </a:effectRef>
          <a:fontRef idx="minor">
            <a:schemeClr val="lt1"/>
          </a:fontRef>
        </p:style>
        <p:txBody>
          <a:bodyPr>
            <a:normAutofit/>
          </a:bodyPr>
          <a:lstStyle/>
          <a:p>
            <a:pPr marL="0" indent="0">
              <a:buNone/>
            </a:pPr>
            <a:r>
              <a:rPr lang="en-US" b="1" dirty="0">
                <a:solidFill>
                  <a:schemeClr val="bg1"/>
                </a:solidFill>
                <a:latin typeface="Open Sans"/>
              </a:rPr>
              <a:t>On-demand self-service</a:t>
            </a:r>
          </a:p>
          <a:p>
            <a:r>
              <a:rPr lang="en-US" dirty="0">
                <a:solidFill>
                  <a:schemeClr val="bg1"/>
                </a:solidFill>
                <a:latin typeface="Open Sans"/>
              </a:rPr>
              <a:t>New services and capacity can be provisioned quickly and easily, often without vendor </a:t>
            </a:r>
            <a:r>
              <a:rPr lang="en-US" dirty="0">
                <a:solidFill>
                  <a:srgbClr val="000000"/>
                </a:solidFill>
                <a:latin typeface="Open Sans"/>
              </a:rPr>
              <a:t>employee involvement</a:t>
            </a:r>
            <a:endParaRPr lang="en-US" dirty="0"/>
          </a:p>
        </p:txBody>
      </p:sp>
    </p:spTree>
    <p:extLst>
      <p:ext uri="{BB962C8B-B14F-4D97-AF65-F5344CB8AC3E}">
        <p14:creationId xmlns:p14="http://schemas.microsoft.com/office/powerpoint/2010/main" val="3785894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78193-8B5E-47DF-A630-29A847184A43}"/>
              </a:ext>
            </a:extLst>
          </p:cNvPr>
          <p:cNvSpPr>
            <a:spLocks noGrp="1"/>
          </p:cNvSpPr>
          <p:nvPr>
            <p:ph type="title"/>
          </p:nvPr>
        </p:nvSpPr>
        <p:spPr>
          <a:xfrm>
            <a:off x="650240" y="0"/>
            <a:ext cx="11043920" cy="1960880"/>
          </a:xfrm>
          <a:solidFill>
            <a:schemeClr val="tx1">
              <a:lumMod val="95000"/>
              <a:lumOff val="5000"/>
            </a:schemeClr>
          </a:solidFill>
        </p:spPr>
        <p:txBody>
          <a:bodyPr>
            <a:normAutofit/>
          </a:bodyPr>
          <a:lstStyle/>
          <a:p>
            <a:r>
              <a:rPr lang="en-US" sz="7200" b="1" dirty="0">
                <a:solidFill>
                  <a:schemeClr val="bg1"/>
                </a:solidFill>
              </a:rPr>
              <a:t>Benefits of Cloud </a:t>
            </a:r>
          </a:p>
        </p:txBody>
      </p:sp>
      <p:sp>
        <p:nvSpPr>
          <p:cNvPr id="3" name="Content Placeholder 2">
            <a:extLst>
              <a:ext uri="{FF2B5EF4-FFF2-40B4-BE49-F238E27FC236}">
                <a16:creationId xmlns:a16="http://schemas.microsoft.com/office/drawing/2014/main" id="{9BC4CAD6-52A1-46DC-990D-0E54A1739EC6}"/>
              </a:ext>
            </a:extLst>
          </p:cNvPr>
          <p:cNvSpPr>
            <a:spLocks noGrp="1"/>
          </p:cNvSpPr>
          <p:nvPr>
            <p:ph idx="1"/>
          </p:nvPr>
        </p:nvSpPr>
        <p:spPr/>
        <p:style>
          <a:lnRef idx="0">
            <a:schemeClr val="dk1"/>
          </a:lnRef>
          <a:fillRef idx="3">
            <a:schemeClr val="dk1"/>
          </a:fillRef>
          <a:effectRef idx="3">
            <a:schemeClr val="dk1"/>
          </a:effectRef>
          <a:fontRef idx="minor">
            <a:schemeClr val="lt1"/>
          </a:fontRef>
        </p:style>
        <p:txBody>
          <a:bodyPr>
            <a:normAutofit/>
          </a:bodyPr>
          <a:lstStyle/>
          <a:p>
            <a:pPr marL="0" indent="0">
              <a:buNone/>
            </a:pPr>
            <a:r>
              <a:rPr lang="en-US" b="1" dirty="0"/>
              <a:t>Resource pooling</a:t>
            </a:r>
          </a:p>
          <a:p>
            <a:r>
              <a:rPr lang="en-US" dirty="0"/>
              <a:t>Computing resources are pooled to serve multiple customers, which creates significant efficiencies and economies of scale. Resources are deployed based on demand, and customers generally don’t know (and don’t need to know) where those resources are physically located</a:t>
            </a:r>
          </a:p>
        </p:txBody>
      </p:sp>
    </p:spTree>
    <p:extLst>
      <p:ext uri="{BB962C8B-B14F-4D97-AF65-F5344CB8AC3E}">
        <p14:creationId xmlns:p14="http://schemas.microsoft.com/office/powerpoint/2010/main" val="3059824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artisticTexturizer/>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0FC8F-FB9B-477C-9100-55112429BAAF}"/>
              </a:ext>
            </a:extLst>
          </p:cNvPr>
          <p:cNvSpPr>
            <a:spLocks noGrp="1"/>
          </p:cNvSpPr>
          <p:nvPr>
            <p:ph type="title"/>
          </p:nvPr>
        </p:nvSpPr>
        <p:spPr>
          <a:xfrm>
            <a:off x="528320" y="142240"/>
            <a:ext cx="11206480" cy="1757680"/>
          </a:xfrm>
          <a:solidFill>
            <a:schemeClr val="accent2">
              <a:lumMod val="50000"/>
            </a:schemeClr>
          </a:solidFill>
        </p:spPr>
        <p:txBody>
          <a:bodyPr>
            <a:normAutofit/>
          </a:bodyPr>
          <a:lstStyle/>
          <a:p>
            <a:r>
              <a:rPr lang="en-US" sz="4800" dirty="0">
                <a:solidFill>
                  <a:schemeClr val="bg1"/>
                </a:solidFill>
                <a:latin typeface="Arial Black" panose="020B0A04020102020204" pitchFamily="34" charset="0"/>
              </a:rPr>
              <a:t>Benefits of Cloud Computing for University</a:t>
            </a:r>
          </a:p>
        </p:txBody>
      </p:sp>
      <p:sp>
        <p:nvSpPr>
          <p:cNvPr id="3" name="Content Placeholder 2">
            <a:extLst>
              <a:ext uri="{FF2B5EF4-FFF2-40B4-BE49-F238E27FC236}">
                <a16:creationId xmlns:a16="http://schemas.microsoft.com/office/drawing/2014/main" id="{1865D5E3-1D40-4F5A-AF9D-8426CC2F6E69}"/>
              </a:ext>
            </a:extLst>
          </p:cNvPr>
          <p:cNvSpPr>
            <a:spLocks noGrp="1"/>
          </p:cNvSpPr>
          <p:nvPr>
            <p:ph idx="1"/>
          </p:nvPr>
        </p:nvSpPr>
        <p:spPr/>
        <p:txBody>
          <a:bodyPr/>
          <a:lstStyle/>
          <a:p>
            <a:r>
              <a:rPr lang="en-US" b="1" dirty="0">
                <a:solidFill>
                  <a:schemeClr val="bg1"/>
                </a:solidFill>
              </a:rPr>
              <a:t> Improves institutional productivity and makes academic process more efficient.</a:t>
            </a:r>
          </a:p>
          <a:p>
            <a:r>
              <a:rPr lang="en-US" b="1" dirty="0">
                <a:solidFill>
                  <a:schemeClr val="bg1"/>
                </a:solidFill>
              </a:rPr>
              <a:t>Reduces expenses</a:t>
            </a:r>
          </a:p>
          <a:p>
            <a:r>
              <a:rPr lang="en-US" b="1" dirty="0">
                <a:solidFill>
                  <a:schemeClr val="bg1"/>
                </a:solidFill>
              </a:rPr>
              <a:t>Boosts collaborative work </a:t>
            </a:r>
          </a:p>
          <a:p>
            <a:r>
              <a:rPr lang="en-US" b="1" dirty="0">
                <a:solidFill>
                  <a:schemeClr val="bg1"/>
                </a:solidFill>
              </a:rPr>
              <a:t> Backs up information</a:t>
            </a:r>
          </a:p>
          <a:p>
            <a:r>
              <a:rPr lang="en-US" b="1" dirty="0">
                <a:solidFill>
                  <a:schemeClr val="bg1"/>
                </a:solidFill>
              </a:rPr>
              <a:t>Improves filing and access</a:t>
            </a:r>
          </a:p>
          <a:p>
            <a:endParaRPr lang="en-US" dirty="0">
              <a:solidFill>
                <a:schemeClr val="bg1"/>
              </a:solidFill>
            </a:endParaRPr>
          </a:p>
        </p:txBody>
      </p:sp>
    </p:spTree>
    <p:extLst>
      <p:ext uri="{BB962C8B-B14F-4D97-AF65-F5344CB8AC3E}">
        <p14:creationId xmlns:p14="http://schemas.microsoft.com/office/powerpoint/2010/main" val="2351077357"/>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84</TotalTime>
  <Words>349</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Arial Black</vt:lpstr>
      <vt:lpstr>Avenir Next LT Pro</vt:lpstr>
      <vt:lpstr>Calibri</vt:lpstr>
      <vt:lpstr>Open Sans</vt:lpstr>
      <vt:lpstr>AccentBoxVTI</vt:lpstr>
      <vt:lpstr>Cloud Computing</vt:lpstr>
      <vt:lpstr>Benefits of Cloud </vt:lpstr>
      <vt:lpstr>Benefits of Cloud </vt:lpstr>
      <vt:lpstr>Benefits of Cloud </vt:lpstr>
      <vt:lpstr>Benefits of Cloud </vt:lpstr>
      <vt:lpstr>Benefits of Cloud </vt:lpstr>
      <vt:lpstr>Benefits of Cloud Computing for University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dc:title>
  <dc:creator>Amandeep Kaur</dc:creator>
  <cp:lastModifiedBy>Amandeep Kaur</cp:lastModifiedBy>
  <cp:revision>3</cp:revision>
  <dcterms:created xsi:type="dcterms:W3CDTF">2020-05-24T09:00:24Z</dcterms:created>
  <dcterms:modified xsi:type="dcterms:W3CDTF">2020-05-25T07:28:39Z</dcterms:modified>
</cp:coreProperties>
</file>